
<file path=[Content_Types].xml><?xml version="1.0" encoding="utf-8"?>
<Types xmlns="http://schemas.openxmlformats.org/package/2006/content-types"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32"/>
  </p:notesMasterIdLst>
  <p:sldIdLst>
    <p:sldId id="256" r:id="rId2"/>
    <p:sldId id="279" r:id="rId3"/>
    <p:sldId id="280" r:id="rId4"/>
    <p:sldId id="281" r:id="rId5"/>
    <p:sldId id="282" r:id="rId6"/>
    <p:sldId id="283" r:id="rId7"/>
    <p:sldId id="284" r:id="rId8"/>
    <p:sldId id="285" r:id="rId9"/>
    <p:sldId id="286" r:id="rId10"/>
    <p:sldId id="287" r:id="rId11"/>
    <p:sldId id="288" r:id="rId12"/>
    <p:sldId id="289" r:id="rId13"/>
    <p:sldId id="290" r:id="rId14"/>
    <p:sldId id="291" r:id="rId15"/>
    <p:sldId id="292" r:id="rId16"/>
    <p:sldId id="293" r:id="rId17"/>
    <p:sldId id="294" r:id="rId18"/>
    <p:sldId id="295" r:id="rId19"/>
    <p:sldId id="296" r:id="rId20"/>
    <p:sldId id="297" r:id="rId21"/>
    <p:sldId id="298" r:id="rId22"/>
    <p:sldId id="299" r:id="rId23"/>
    <p:sldId id="300" r:id="rId24"/>
    <p:sldId id="301" r:id="rId25"/>
    <p:sldId id="302" r:id="rId26"/>
    <p:sldId id="303" r:id="rId27"/>
    <p:sldId id="304" r:id="rId28"/>
    <p:sldId id="305" r:id="rId29"/>
    <p:sldId id="306" r:id="rId30"/>
    <p:sldId id="322" r:id="rId31"/>
  </p:sldIdLst>
  <p:sldSz cx="9144000" cy="5715000" type="screen16x1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 snapToGrid="0">
      <p:cViewPr varScale="1">
        <p:scale>
          <a:sx n="140" d="100"/>
          <a:sy n="140" d="100"/>
        </p:scale>
        <p:origin x="1288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fbbdb026c0_0_5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fbbdb026c0_0_5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5" name="Google Shape;395;gfbbdb026c0_0_59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gfbbdb026c0_0_5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4" name="Google Shape;404;gfbbdb026c0_0_5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5" name="Google Shape;405;gfbbdb026c0_0_50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fbbdb026c0_0_5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fbbdb026c0_0_5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fbbdb026c0_0_56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gfbbdb026c0_0_5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0" name="Google Shape;440;gfbbdb026c0_0_5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1" name="Google Shape;441;gfbbdb026c0_0_57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gfbbdb026c0_0_6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9" name="Google Shape;449;gfbbdb026c0_0_6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0" name="Google Shape;450;gfbbdb026c0_0_6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fbbdb026c0_0_6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fbbdb026c0_0_6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8" name="Google Shape;458;gfbbdb026c0_0_6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fbbdb026c0_0_6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7" name="Google Shape;467;gfbbdb026c0_0_6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gfbbdb026c0_0_6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fbbdb026c0_0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fbbdb026c0_0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8" name="Google Shape;478;gfbbdb026c0_0_6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fbbdb026c0_0_6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7" name="Google Shape;487;gfbbdb026c0_0_6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gfbbdb026c0_0_6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fbbdb026c0_0_6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6" name="Google Shape;496;gfbbdb026c0_0_6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7" name="Google Shape;497;gfbbdb026c0_0_65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fbbdb026c0_0_4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fbbdb026c0_0_4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gfbbdb026c0_0_4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fbbdb026c0_0_6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fbbdb026c0_0_6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6" name="Google Shape;506;gfbbdb026c0_0_66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fbbdb026c0_0_6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fbbdb026c0_0_6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5" name="Google Shape;515;gfbbdb026c0_0_6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fbbdb026c0_0_6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fbbdb026c0_0_6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4" name="Google Shape;524;gfbbdb026c0_0_69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bbdb026c0_0_6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bbdb026c0_0_6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3" name="Google Shape;533;gfbbdb026c0_0_68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fbbdb026c0_0_7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fbbdb026c0_0_7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gfbbdb026c0_0_70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fbbdb026c0_0_7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fbbdb026c0_0_7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1" name="Google Shape;551;gfbbdb026c0_0_70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gfbbdb026c0_0_7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9" name="Google Shape;559;gfbbdb026c0_0_7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0" name="Google Shape;560;gfbbdb026c0_0_71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gfbbdb026c0_0_7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8" name="Google Shape;568;gfbbdb026c0_0_7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9" name="Google Shape;569;gfbbdb026c0_0_7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fbbdb026c0_0_7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fbbdb026c0_0_7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gfbbdb026c0_0_73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fbbdb026c0_0_7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fbbdb026c0_0_7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0" name="Google Shape;590;gfbbdb026c0_0_7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bbdb026c0_0_4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bbdb026c0_0_4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fbbdb026c0_0_4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9" name="Google Shape;749;gfbbdb026c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0" name="Google Shape;750;gfbbdb026c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fbbdb026c0_0_4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fbbdb026c0_0_4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1" name="Google Shape;321;gfbbdb026c0_0_47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gfbbdb026c0_0_3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1" name="Google Shape;331;gfbbdb026c0_0_3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2" name="Google Shape;332;gfbbdb026c0_0_32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gfbbdb026c0_0_5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0" name="Google Shape;340;gfbbdb026c0_0_5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1" name="Google Shape;341;gfbbdb026c0_0_5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fbbdb026c0_0_5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fbbdb026c0_0_5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3" name="Google Shape;353;gfbbdb026c0_0_54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fbbdb026c0_0_3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2" name="Google Shape;362;gfbbdb026c0_0_3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fbbdb026c0_0_5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fbbdb026c0_0_5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5" name="Google Shape;385;gfbbdb026c0_0_5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t="1" b="16530"/>
          <a:stretch/>
        </p:blipFill>
        <p:spPr>
          <a:xfrm>
            <a:off x="6094" y="-1"/>
            <a:ext cx="9123426" cy="571500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457200" y="228865"/>
            <a:ext cx="8229600" cy="9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8229600" cy="377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457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3124200" y="5296958"/>
            <a:ext cx="2895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6553200" y="5296958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s.nyu.edu/~perlin/noise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hyperlink" Target="http://mrl.nyu.edu/~perlin/paper445.pdf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hyperlink" Target="https://commons.wikimedia.org/wiki/User:Alejo2083/Pictures_engineerin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fataho.com/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pt.khanacademy.org/computing/computer-programming/programming-natural-simulations/programming-noise/a/perlin-noise" TargetMode="Externa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sighack.com/post/getting-creative-with-perlin-noise-fields" TargetMode="Externa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watch?v=H6FhG9VKhJg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youtube.com/watch?v=H6FhG9VKhJg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gif"/><Relationship Id="rId13" Type="http://schemas.openxmlformats.org/officeDocument/2006/relationships/hyperlink" Target="https://www.aaa-studio.eu/furryball4help/index.html?Tutorial93ProceduralTextures.html" TargetMode="External"/><Relationship Id="rId3" Type="http://schemas.openxmlformats.org/officeDocument/2006/relationships/image" Target="../media/image15.png"/><Relationship Id="rId7" Type="http://schemas.openxmlformats.org/officeDocument/2006/relationships/hyperlink" Target="https://www.youtube.com/watch?v=n6eaQqKb4y0" TargetMode="Externa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gif"/><Relationship Id="rId11" Type="http://schemas.openxmlformats.org/officeDocument/2006/relationships/hyperlink" Target="https://www.researchgate.net/figure/Seven-layers-of-stacked-Perlin-noise-patterns-left-and-the-resulting-terrain-right_fig2_274384740" TargetMode="External"/><Relationship Id="rId5" Type="http://schemas.openxmlformats.org/officeDocument/2006/relationships/image" Target="../media/image17.png"/><Relationship Id="rId10" Type="http://schemas.openxmlformats.org/officeDocument/2006/relationships/hyperlink" Target="https://www.tvpaint.com/forum/viewtopic.php?t=11197" TargetMode="External"/><Relationship Id="rId4" Type="http://schemas.openxmlformats.org/officeDocument/2006/relationships/image" Target="../media/image16.png"/><Relationship Id="rId9" Type="http://schemas.openxmlformats.org/officeDocument/2006/relationships/hyperlink" Target="https://github.com/BrutPitt/PerlinNoise4D" TargetMode="External"/><Relationship Id="rId14" Type="http://schemas.openxmlformats.org/officeDocument/2006/relationships/hyperlink" Target="https://www.cs.umd.edu/class/fall2018/cmsc425/Lects/lect14-perlin.pdf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mrl.cs.nyu.edu/~perlin/paper445.pdf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26: Texturas Procedurais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Código do Perlin Noise (Improved)</a:t>
            </a:r>
            <a:endParaRPr/>
          </a:p>
        </p:txBody>
      </p:sp>
      <p:sp>
        <p:nvSpPr>
          <p:cNvPr id="398" name="Google Shape;398;p36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5822400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https://cs.nyu.edu/~perlin/noise/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99" name="Google Shape;399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sp>
        <p:nvSpPr>
          <p:cNvPr id="400" name="Google Shape;400;p36"/>
          <p:cNvSpPr txBox="1"/>
          <p:nvPr/>
        </p:nvSpPr>
        <p:spPr>
          <a:xfrm>
            <a:off x="518350" y="1240025"/>
            <a:ext cx="3457200" cy="44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This code implements the algorithm I describe in a corresponding </a:t>
            </a:r>
            <a:r>
              <a:rPr lang="pt-BR" sz="550" b="1" u="sng">
                <a:solidFill>
                  <a:schemeClr val="hlink"/>
                </a:solidFill>
                <a:latin typeface="Consolas"/>
                <a:ea typeface="Consolas"/>
                <a:cs typeface="Consolas"/>
                <a:sym typeface="Consolas"/>
                <a:hlinkClick r:id="rId4"/>
              </a:rPr>
              <a:t>SIGGRAPH 2002 paper</a:t>
            </a:r>
            <a:r>
              <a:rPr lang="pt-BR" sz="550" b="1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.</a:t>
            </a:r>
            <a:endParaRPr sz="550" b="1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// JAVA REFERENCE IMPLEMENTATION OF IMPROVED NOISE - COPYRIGHT 2002 KEN PERLIN.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public final class ImprovedNoise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public double noise(double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X = (int)Math.floor(x) &amp; 255,                  // FIND UNIT CUBE THAT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Y = (int)Math.floor(y) &amp; 255,                  // CONTAINS POINT.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Z = (int)Math.floor(z) &amp; 255;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x -= Math.floor(x);                                // FIND RELATIVE X,Y,Z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y -= Math.floor(y);                                // OF POINT IN CUBE.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z -= Math.floor(z);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fade(x),                                // COMPUTE FADE CURVES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fade(y),                                // FOR EACH OF X,Y,Z.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w = fade(z);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A = p[X  ]+Y, AA = p[A]+Z, AB = p[A+1]+Z,      // HASH COORDINATES OF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B = p[X+1]+Y, BA = p[B]+Z, BB = p[B+1]+Z;      // THE 8 CUBE CORNERS,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lerp(w, lerp(v, lerp(u, grad(p[AA  ], x  , y  , z   ),  // AND ADD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  ], x-1, y  , z   )), // BLENDED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  ], x  , y-1, z   ),  // RESULTS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  ], x-1, y-1, z   ))),// FROM  8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lerp(v, lerp(u, grad(p[AA+1], x  , y  , z-1 ),  // CORNERS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grad(p[BA+1], x-1, y  , z-1 )), // OF CUBE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lerp(u, grad(p[AB+1], x  , y-1, z-1 ),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                        grad(p[BB+1], x-1, y-1, z-1 ))));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fade(double t) { return t * t * t * (t * (t * 6 - 15) + 10);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lerp(double t, double a, double b) { return a + t * (b - a);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double grad(int hash, double x, double y, double z) {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int h = hash &amp; 15;                      // CONVERT LO 4 BITS OF HASH CODE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double u = h&lt;8 ? x : y,                 // INTO 12 GRADIENT DIRECTIONS.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       v = h&lt;4 ? y : h==12||h==14 ? x : z;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   return ((h&amp;1) == 0 ? u : -u) + ((h&amp;2) == 0 ? v : -v);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final int p[] = new int[512], permutation[] = { 151,160,137,91,90,15,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131,13,201,95,96,53,194,233,7,225,140,36,103,30,69,142,8,99,37,240,21,10,23,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190, 6,148,247,120,234,75,0,26,197,62,94,252,219,203,117,35,11,32,57,177,33,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88,237,149,56,87,174,20,125,136,171,168, 68,175,74,165,71,134,139,48,27,166,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77,146,158,231,83,111,229,122,60,211,133,230,220,105,92,41,55,46,245,40,244,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102,143,54, 65,25,63,161, 1,216,80,73,209,76,132,187,208, 89,18,169,200,196,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135,130,116,188,159,86,164,100,109,198,173,186, 3,64,52,217,226,250,124,123,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5,202,38,147,118,126,255,82,85,212,207,206,59,227,47,16,58,17,182,189,28,42,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223,183,170,213,119,248,152, 2,44,154,163, 70,221,153,101,155,167, 43,172,9,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129,22,39,253, 19,98,108,110,79,113,224,232,178,185, 112,104,218,246,97,228,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251,34,242,193,238,210,144,12,191,179,162,241, 81,51,145,235,249,14,239,107,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49,192,214, 31,181,199,106,157,184, 84,204,176,115,121,50,45,127, 4,150,254,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138,236,205,93,222,114,67,29,24,72,243,141,128,195,78,66,215,61,156,180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};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   static { for (int i=0; i &lt; 256 ; i++) p[256+i] = p[i] = permutation[i]; 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50">
                <a:solidFill>
                  <a:schemeClr val="dk1"/>
                </a:solidFill>
                <a:latin typeface="Consolas"/>
                <a:ea typeface="Consolas"/>
                <a:cs typeface="Consolas"/>
                <a:sym typeface="Consolas"/>
              </a:rPr>
              <a:t>}</a:t>
            </a:r>
            <a:endParaRPr sz="550">
              <a:solidFill>
                <a:schemeClr val="dk1"/>
              </a:solidFill>
              <a:latin typeface="Consolas"/>
              <a:ea typeface="Consolas"/>
              <a:cs typeface="Consolas"/>
              <a:sym typeface="Consolas"/>
            </a:endParaRPr>
          </a:p>
        </p:txBody>
      </p:sp>
      <p:pic>
        <p:nvPicPr>
          <p:cNvPr id="401" name="Google Shape;401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82025" y="1999525"/>
            <a:ext cx="4863649" cy="25641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7" name="Google Shape;407;p37"/>
          <p:cNvPicPr preferRelativeResize="0"/>
          <p:nvPr/>
        </p:nvPicPr>
        <p:blipFill rotWithShape="1">
          <a:blip r:embed="rId3">
            <a:alphaModFix/>
          </a:blip>
          <a:srcRect t="18354"/>
          <a:stretch/>
        </p:blipFill>
        <p:spPr>
          <a:xfrm>
            <a:off x="2657113" y="2084975"/>
            <a:ext cx="3648075" cy="1726425"/>
          </a:xfrm>
          <a:prstGeom prst="rect">
            <a:avLst/>
          </a:prstGeom>
          <a:noFill/>
          <a:ln>
            <a:noFill/>
          </a:ln>
        </p:spPr>
      </p:pic>
      <p:sp>
        <p:nvSpPr>
          <p:cNvPr id="408" name="Google Shape;408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Função Parametrizada</a:t>
            </a:r>
            <a:endParaRPr/>
          </a:p>
        </p:txBody>
      </p:sp>
      <p:sp>
        <p:nvSpPr>
          <p:cNvPr id="409" name="Google Shape;409;p37"/>
          <p:cNvSpPr txBox="1">
            <a:spLocks noGrp="1"/>
          </p:cNvSpPr>
          <p:nvPr>
            <p:ph type="body" idx="1"/>
          </p:nvPr>
        </p:nvSpPr>
        <p:spPr>
          <a:xfrm>
            <a:off x="390550" y="838984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função noise(t)</a:t>
            </a:r>
            <a:endParaRPr/>
          </a:p>
        </p:txBody>
      </p:sp>
      <p:sp>
        <p:nvSpPr>
          <p:cNvPr id="410" name="Google Shape;410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411" name="Google Shape;411;p37"/>
          <p:cNvGrpSpPr/>
          <p:nvPr/>
        </p:nvGrpSpPr>
        <p:grpSpPr>
          <a:xfrm>
            <a:off x="2247916" y="1970943"/>
            <a:ext cx="5010459" cy="1840454"/>
            <a:chOff x="2234791" y="1327918"/>
            <a:chExt cx="5010459" cy="1840454"/>
          </a:xfrm>
        </p:grpSpPr>
        <p:cxnSp>
          <p:nvCxnSpPr>
            <p:cNvPr id="412" name="Google Shape;412;p37"/>
            <p:cNvCxnSpPr/>
            <p:nvPr/>
          </p:nvCxnSpPr>
          <p:spPr>
            <a:xfrm>
              <a:off x="2644000" y="2765725"/>
              <a:ext cx="39762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cxnSp>
          <p:nvCxnSpPr>
            <p:cNvPr id="413" name="Google Shape;413;p37"/>
            <p:cNvCxnSpPr/>
            <p:nvPr/>
          </p:nvCxnSpPr>
          <p:spPr>
            <a:xfrm rot="10800000">
              <a:off x="2643988" y="1347025"/>
              <a:ext cx="0" cy="14187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sp>
          <p:nvSpPr>
            <p:cNvPr id="414" name="Google Shape;414;p37"/>
            <p:cNvSpPr txBox="1"/>
            <p:nvPr/>
          </p:nvSpPr>
          <p:spPr>
            <a:xfrm>
              <a:off x="4245250" y="2706672"/>
              <a:ext cx="30000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t</a:t>
              </a:r>
              <a:endParaRPr sz="2000"/>
            </a:p>
          </p:txBody>
        </p:sp>
        <p:sp>
          <p:nvSpPr>
            <p:cNvPr id="415" name="Google Shape;415;p37"/>
            <p:cNvSpPr txBox="1"/>
            <p:nvPr/>
          </p:nvSpPr>
          <p:spPr>
            <a:xfrm rot="-5400000">
              <a:off x="1855291" y="1707418"/>
              <a:ext cx="12207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>
                  <a:solidFill>
                    <a:schemeClr val="dk1"/>
                  </a:solidFill>
                </a:rPr>
                <a:t>valores</a:t>
              </a:r>
              <a:endParaRPr sz="2000"/>
            </a:p>
          </p:txBody>
        </p:sp>
      </p:grpSp>
      <p:sp>
        <p:nvSpPr>
          <p:cNvPr id="416" name="Google Shape;416;p37"/>
          <p:cNvSpPr txBox="1">
            <a:spLocks noGrp="1"/>
          </p:cNvSpPr>
          <p:nvPr>
            <p:ph type="body" idx="1"/>
          </p:nvPr>
        </p:nvSpPr>
        <p:spPr>
          <a:xfrm>
            <a:off x="474900" y="4534559"/>
            <a:ext cx="8428200" cy="414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amostrando sobre a função.</a:t>
            </a:r>
            <a:endParaRPr/>
          </a:p>
        </p:txBody>
      </p:sp>
      <p:sp>
        <p:nvSpPr>
          <p:cNvPr id="417" name="Google Shape;417;p37"/>
          <p:cNvSpPr/>
          <p:nvPr/>
        </p:nvSpPr>
        <p:spPr>
          <a:xfrm rot="10800000" flipH="1">
            <a:off x="3575350" y="31726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37"/>
          <p:cNvSpPr/>
          <p:nvPr/>
        </p:nvSpPr>
        <p:spPr>
          <a:xfrm rot="10800000" flipH="1">
            <a:off x="4209625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37"/>
          <p:cNvSpPr/>
          <p:nvPr/>
        </p:nvSpPr>
        <p:spPr>
          <a:xfrm rot="10800000" flipH="1">
            <a:off x="4843900" y="25630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0" name="Google Shape;420;p37"/>
          <p:cNvSpPr/>
          <p:nvPr/>
        </p:nvSpPr>
        <p:spPr>
          <a:xfrm rot="10800000" flipH="1">
            <a:off x="5478175" y="3096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37"/>
          <p:cNvSpPr/>
          <p:nvPr/>
        </p:nvSpPr>
        <p:spPr>
          <a:xfrm rot="10800000" flipH="1">
            <a:off x="6112450" y="2715491"/>
            <a:ext cx="1773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2" name="Google Shape;422;p37"/>
          <p:cNvSpPr/>
          <p:nvPr/>
        </p:nvSpPr>
        <p:spPr>
          <a:xfrm>
            <a:off x="2794575" y="26516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3" name="Google Shape;423;p37"/>
          <p:cNvSpPr/>
          <p:nvPr/>
        </p:nvSpPr>
        <p:spPr>
          <a:xfrm>
            <a:off x="301260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37"/>
          <p:cNvSpPr/>
          <p:nvPr/>
        </p:nvSpPr>
        <p:spPr>
          <a:xfrm>
            <a:off x="3230625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5" name="Google Shape;425;p37"/>
          <p:cNvSpPr/>
          <p:nvPr/>
        </p:nvSpPr>
        <p:spPr>
          <a:xfrm>
            <a:off x="3448650" y="24992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p37"/>
          <p:cNvSpPr/>
          <p:nvPr/>
        </p:nvSpPr>
        <p:spPr>
          <a:xfrm>
            <a:off x="3666675" y="2575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7" name="Google Shape;427;p37"/>
          <p:cNvSpPr/>
          <p:nvPr/>
        </p:nvSpPr>
        <p:spPr>
          <a:xfrm>
            <a:off x="3884700" y="24230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8" name="Google Shape;428;p37"/>
          <p:cNvSpPr/>
          <p:nvPr/>
        </p:nvSpPr>
        <p:spPr>
          <a:xfrm>
            <a:off x="4102725" y="2194450"/>
            <a:ext cx="150900" cy="304200"/>
          </a:xfrm>
          <a:prstGeom prst="downArrow">
            <a:avLst>
              <a:gd name="adj1" fmla="val 50000"/>
              <a:gd name="adj2" fmla="val 50000"/>
            </a:avLst>
          </a:prstGeom>
          <a:solidFill>
            <a:srgbClr val="CC4125"/>
          </a:solidFill>
          <a:ln w="952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000"/>
                            </p:stCondLst>
                            <p:childTnLst>
                              <p:par>
                                <p:cTn id="3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4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300"/>
                                        <p:tgtEl>
                                          <p:spTgt spid="4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"/>
                            </p:stCondLst>
                            <p:childTnLst>
                              <p:par>
                                <p:cTn id="4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3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600"/>
                            </p:stCondLst>
                            <p:childTnLst>
                              <p:par>
                                <p:cTn id="4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3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900"/>
                            </p:stCondLst>
                            <p:childTnLst>
                              <p:par>
                                <p:cTn id="4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300"/>
                                        <p:tgtEl>
                                          <p:spTgt spid="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200"/>
                            </p:stCondLst>
                            <p:childTnLst>
                              <p:par>
                                <p:cTn id="5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300"/>
                                        <p:tgtEl>
                                          <p:spTgt spid="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1500"/>
                            </p:stCondLst>
                            <p:childTnLst>
                              <p:par>
                                <p:cTn id="5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300"/>
                                        <p:tgtEl>
                                          <p:spTgt spid="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800"/>
                            </p:stCondLst>
                            <p:childTnLst>
                              <p:par>
                                <p:cTn id="6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3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 em 2D</a:t>
            </a:r>
            <a:endParaRPr/>
          </a:p>
        </p:txBody>
      </p:sp>
      <p:sp>
        <p:nvSpPr>
          <p:cNvPr id="435" name="Google Shape;435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436" name="Google Shape;4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69255"/>
            <a:ext cx="8839200" cy="317647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38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Combinando padrões (Turbulência)</a:t>
            </a:r>
            <a:endParaRPr/>
          </a:p>
        </p:txBody>
      </p:sp>
      <p:sp>
        <p:nvSpPr>
          <p:cNvPr id="444" name="Google Shape;444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445" name="Google Shape;44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500" y="951250"/>
            <a:ext cx="8275392" cy="414485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39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Explicações da Implementação do Perlin Noise</a:t>
            </a:r>
            <a:endParaRPr/>
          </a:p>
        </p:txBody>
      </p:sp>
      <p:sp>
        <p:nvSpPr>
          <p:cNvPr id="453" name="Google Shape;453;p4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400"/>
              <a:t>Passos básicos:</a:t>
            </a:r>
            <a:endParaRPr sz="24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Definição do grid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0"/>
              </a:spcAft>
              <a:buSzPts val="2200"/>
              <a:buAutoNum type="arabicPeriod"/>
            </a:pPr>
            <a:r>
              <a:rPr lang="pt-BR" sz="2200"/>
              <a:t>Produto escalar do gradiente semi-aleatórios e vetores de distância</a:t>
            </a:r>
            <a:endParaRPr sz="2200"/>
          </a:p>
          <a:p>
            <a:pPr marL="457200" lvl="0" indent="-368300" algn="l" rtl="0">
              <a:spcBef>
                <a:spcPts val="1000"/>
              </a:spcBef>
              <a:spcAft>
                <a:spcPts val="1000"/>
              </a:spcAft>
              <a:buSzPts val="2200"/>
              <a:buAutoNum type="arabicPeriod"/>
            </a:pPr>
            <a:r>
              <a:rPr lang="pt-BR" sz="2200"/>
              <a:t>Interpolação dos produtos escalares</a:t>
            </a:r>
            <a:endParaRPr sz="2200"/>
          </a:p>
        </p:txBody>
      </p:sp>
      <p:sp>
        <p:nvSpPr>
          <p:cNvPr id="454" name="Google Shape;454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para resultado final</a:t>
            </a:r>
            <a:endParaRPr/>
          </a:p>
        </p:txBody>
      </p:sp>
      <p:sp>
        <p:nvSpPr>
          <p:cNvPr id="461" name="Google Shape;461;p41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717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Cada célula pode representar um valor de pixel por exemplo.</a:t>
            </a:r>
            <a:endParaRPr/>
          </a:p>
        </p:txBody>
      </p:sp>
      <p:sp>
        <p:nvSpPr>
          <p:cNvPr id="462" name="Google Shape;462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463" name="Google Shape;46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7575" y="2171600"/>
            <a:ext cx="3040750" cy="3111750"/>
          </a:xfrm>
          <a:prstGeom prst="rect">
            <a:avLst/>
          </a:prstGeom>
          <a:noFill/>
          <a:ln>
            <a:noFill/>
          </a:ln>
        </p:spPr>
      </p:pic>
      <p:sp>
        <p:nvSpPr>
          <p:cNvPr id="464" name="Google Shape;464;p4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valores aleatórios</a:t>
            </a:r>
            <a:endParaRPr/>
          </a:p>
        </p:txBody>
      </p:sp>
      <p:sp>
        <p:nvSpPr>
          <p:cNvPr id="471" name="Google Shape;471;p42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subdivisão é gerada para identificar os valores aleatórios. No caso os pontos violetas são os valores aleatórios. </a:t>
            </a:r>
            <a:endParaRPr/>
          </a:p>
        </p:txBody>
      </p:sp>
      <p:sp>
        <p:nvSpPr>
          <p:cNvPr id="472" name="Google Shape;472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473" name="Google Shape;47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05587" y="2172725"/>
            <a:ext cx="3008600" cy="3034450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4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0" name="Google Shape;480;p43"/>
          <p:cNvPicPr preferRelativeResize="0"/>
          <p:nvPr/>
        </p:nvPicPr>
        <p:blipFill rotWithShape="1">
          <a:blip r:embed="rId3">
            <a:alphaModFix/>
          </a:blip>
          <a:srcRect l="8866" r="7723" b="8767"/>
          <a:stretch/>
        </p:blipFill>
        <p:spPr>
          <a:xfrm>
            <a:off x="2301112" y="1394525"/>
            <a:ext cx="4541775" cy="42067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Grid dos valores aleatórios</a:t>
            </a:r>
            <a:endParaRPr/>
          </a:p>
        </p:txBody>
      </p:sp>
      <p:sp>
        <p:nvSpPr>
          <p:cNvPr id="482" name="Google Shape;482;p43"/>
          <p:cNvSpPr txBox="1">
            <a:spLocks noGrp="1"/>
          </p:cNvSpPr>
          <p:nvPr>
            <p:ph type="body" idx="1"/>
          </p:nvPr>
        </p:nvSpPr>
        <p:spPr>
          <a:xfrm>
            <a:off x="390550" y="838974"/>
            <a:ext cx="8428200" cy="652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lnSpcReduction="10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Uma subdivisão é gerada para identificar os valores aleatórios. No caso os pontos violetas são os valores aleatórios. </a:t>
            </a:r>
            <a:endParaRPr/>
          </a:p>
        </p:txBody>
      </p:sp>
      <p:sp>
        <p:nvSpPr>
          <p:cNvPr id="483" name="Google Shape;483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sp>
        <p:nvSpPr>
          <p:cNvPr id="484" name="Google Shape;484;p4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Número de grids</a:t>
            </a:r>
            <a:endParaRPr/>
          </a:p>
        </p:txBody>
      </p:sp>
      <p:sp>
        <p:nvSpPr>
          <p:cNvPr id="491" name="Google Shape;491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492" name="Google Shape;492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9350" y="714600"/>
            <a:ext cx="8043024" cy="461125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p44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Calculando um valor no grid</a:t>
            </a:r>
            <a:endParaRPr/>
          </a:p>
        </p:txBody>
      </p:sp>
      <p:sp>
        <p:nvSpPr>
          <p:cNvPr id="500" name="Google Shape;500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501" name="Google Shape;501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4775" y="838975"/>
            <a:ext cx="4926989" cy="4496099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4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</a:t>
            </a:r>
            <a:endParaRPr/>
          </a:p>
        </p:txBody>
      </p:sp>
      <p:sp>
        <p:nvSpPr>
          <p:cNvPr id="295" name="Google Shape;295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296" name="Google Shape;296;p28"/>
          <p:cNvPicPr preferRelativeResize="0"/>
          <p:nvPr/>
        </p:nvPicPr>
        <p:blipFill rotWithShape="1">
          <a:blip r:embed="rId3">
            <a:alphaModFix/>
          </a:blip>
          <a:srcRect t="74492" r="49718"/>
          <a:stretch/>
        </p:blipFill>
        <p:spPr>
          <a:xfrm>
            <a:off x="545163" y="944111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28"/>
          <p:cNvSpPr txBox="1"/>
          <p:nvPr/>
        </p:nvSpPr>
        <p:spPr>
          <a:xfrm>
            <a:off x="5598838" y="2637044"/>
            <a:ext cx="2705100" cy="69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Poisson noise ou shot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t="74492" r="49718"/>
          <a:stretch/>
        </p:blipFill>
        <p:spPr>
          <a:xfrm>
            <a:off x="545152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 rotWithShape="1">
          <a:blip r:embed="rId5">
            <a:alphaModFix/>
          </a:blip>
          <a:srcRect t="74493" r="49718"/>
          <a:stretch/>
        </p:blipFill>
        <p:spPr>
          <a:xfrm>
            <a:off x="5598845" y="944119"/>
            <a:ext cx="2841674" cy="16017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6">
            <a:alphaModFix/>
          </a:blip>
          <a:srcRect t="74492" r="49718"/>
          <a:stretch/>
        </p:blipFill>
        <p:spPr>
          <a:xfrm>
            <a:off x="5598839" y="3026294"/>
            <a:ext cx="2841674" cy="1601769"/>
          </a:xfrm>
          <a:prstGeom prst="rect">
            <a:avLst/>
          </a:prstGeom>
          <a:noFill/>
          <a:ln>
            <a:noFill/>
          </a:ln>
        </p:spPr>
      </p:pic>
      <p:sp>
        <p:nvSpPr>
          <p:cNvPr id="301" name="Google Shape;301;p28"/>
          <p:cNvSpPr txBox="1"/>
          <p:nvPr/>
        </p:nvSpPr>
        <p:spPr>
          <a:xfrm>
            <a:off x="545163" y="553528"/>
            <a:ext cx="23058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salt pepper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2" name="Google Shape;302;p28"/>
          <p:cNvSpPr txBox="1"/>
          <p:nvPr/>
        </p:nvSpPr>
        <p:spPr>
          <a:xfrm>
            <a:off x="545163" y="2637044"/>
            <a:ext cx="2411400" cy="5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gaussian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3" name="Google Shape;303;p28"/>
          <p:cNvSpPr txBox="1"/>
          <p:nvPr/>
        </p:nvSpPr>
        <p:spPr>
          <a:xfrm>
            <a:off x="5598838" y="583833"/>
            <a:ext cx="3000000" cy="44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pt-BR" sz="12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coherent noise</a:t>
            </a:r>
            <a:endParaRPr sz="12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sp>
        <p:nvSpPr>
          <p:cNvPr id="304" name="Google Shape;304;p28"/>
          <p:cNvSpPr txBox="1"/>
          <p:nvPr/>
        </p:nvSpPr>
        <p:spPr>
          <a:xfrm>
            <a:off x="4250475" y="5330356"/>
            <a:ext cx="4427700" cy="3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7"/>
              </a:rPr>
              <a:t>https://commons.wikimedia.org/wiki/User:Alejo2083/Pictures_engineering</a:t>
            </a:r>
            <a:endParaRPr sz="900"/>
          </a:p>
        </p:txBody>
      </p:sp>
      <p:sp>
        <p:nvSpPr>
          <p:cNvPr id="305" name="Google Shape;305;p28"/>
          <p:cNvSpPr txBox="1"/>
          <p:nvPr/>
        </p:nvSpPr>
        <p:spPr>
          <a:xfrm>
            <a:off x="1577250" y="4822450"/>
            <a:ext cx="5989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chemeClr val="dk1"/>
                </a:solidFill>
              </a:rPr>
              <a:t>Quais as características desses ruídos?</a:t>
            </a:r>
            <a:endParaRPr sz="23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2D</a:t>
            </a:r>
            <a:endParaRPr/>
          </a:p>
        </p:txBody>
      </p:sp>
      <p:sp>
        <p:nvSpPr>
          <p:cNvPr id="509" name="Google Shape;509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510" name="Google Shape;51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1100" y="782125"/>
            <a:ext cx="8173325" cy="4588876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46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Vetores Gradiente 3D</a:t>
            </a:r>
            <a:endParaRPr/>
          </a:p>
        </p:txBody>
      </p:sp>
      <p:sp>
        <p:nvSpPr>
          <p:cNvPr id="518" name="Google Shape;518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519" name="Google Shape;519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365165" cy="4476212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7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27" name="Google Shape;527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528" name="Google Shape;528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0800" y="838975"/>
            <a:ext cx="5087692" cy="44961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Vetor Distância</a:t>
            </a:r>
            <a:endParaRPr/>
          </a:p>
        </p:txBody>
      </p:sp>
      <p:sp>
        <p:nvSpPr>
          <p:cNvPr id="536" name="Google Shape;536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537" name="Google Shape;537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5698" y="870171"/>
            <a:ext cx="4847905" cy="4458350"/>
          </a:xfrm>
          <a:prstGeom prst="rect">
            <a:avLst/>
          </a:prstGeom>
          <a:noFill/>
          <a:ln>
            <a:noFill/>
          </a:ln>
        </p:spPr>
      </p:pic>
      <p:sp>
        <p:nvSpPr>
          <p:cNvPr id="538" name="Google Shape;538;p49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Produtos Escalares dos 4 cantos</a:t>
            </a:r>
            <a:endParaRPr/>
          </a:p>
        </p:txBody>
      </p:sp>
      <p:sp>
        <p:nvSpPr>
          <p:cNvPr id="545" name="Google Shape;54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pic>
        <p:nvPicPr>
          <p:cNvPr id="546" name="Google Shape;54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0425" y="690342"/>
            <a:ext cx="7725897" cy="4780482"/>
          </a:xfrm>
          <a:prstGeom prst="rect">
            <a:avLst/>
          </a:prstGeom>
          <a:noFill/>
          <a:ln>
            <a:noFill/>
          </a:ln>
        </p:spPr>
      </p:pic>
      <p:sp>
        <p:nvSpPr>
          <p:cNvPr id="547" name="Google Shape;547;p50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7041" y="779975"/>
            <a:ext cx="7320821" cy="4876025"/>
          </a:xfrm>
          <a:prstGeom prst="rect">
            <a:avLst/>
          </a:prstGeom>
          <a:noFill/>
          <a:ln>
            <a:noFill/>
          </a:ln>
        </p:spPr>
      </p:pic>
      <p:sp>
        <p:nvSpPr>
          <p:cNvPr id="554" name="Google Shape;554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Bilinear</a:t>
            </a:r>
            <a:endParaRPr/>
          </a:p>
        </p:txBody>
      </p:sp>
      <p:sp>
        <p:nvSpPr>
          <p:cNvPr id="555" name="Google Shape;555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556" name="Google Shape;556;p51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Interpolação Trilinear</a:t>
            </a:r>
            <a:endParaRPr/>
          </a:p>
        </p:txBody>
      </p:sp>
      <p:sp>
        <p:nvSpPr>
          <p:cNvPr id="563" name="Google Shape;56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564" name="Google Shape;56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01675" y="786050"/>
            <a:ext cx="5784200" cy="4668076"/>
          </a:xfrm>
          <a:prstGeom prst="rect">
            <a:avLst/>
          </a:prstGeom>
          <a:noFill/>
          <a:ln>
            <a:noFill/>
          </a:ln>
        </p:spPr>
      </p:pic>
      <p:sp>
        <p:nvSpPr>
          <p:cNvPr id="565" name="Google Shape;565;p52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Google Shape;571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72" name="Google Shape;572;p5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7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Se uma interpolação linear for diretamente utilizada, poderão aparecer artefatos entre os subgrids</a:t>
            </a:r>
            <a:endParaRPr/>
          </a:p>
        </p:txBody>
      </p:sp>
      <p:sp>
        <p:nvSpPr>
          <p:cNvPr id="573" name="Google Shape;573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pic>
        <p:nvPicPr>
          <p:cNvPr id="574" name="Google Shape;574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8222" y="1742397"/>
            <a:ext cx="4760099" cy="3592674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53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Problemas de Interpolação</a:t>
            </a:r>
            <a:endParaRPr/>
          </a:p>
        </p:txBody>
      </p:sp>
      <p:sp>
        <p:nvSpPr>
          <p:cNvPr id="582" name="Google Shape;582;p54"/>
          <p:cNvSpPr txBox="1">
            <a:spLocks noGrp="1"/>
          </p:cNvSpPr>
          <p:nvPr>
            <p:ph type="body" idx="1"/>
          </p:nvPr>
        </p:nvSpPr>
        <p:spPr>
          <a:xfrm>
            <a:off x="390550" y="838978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Primeira proposta foi usar:</a:t>
            </a:r>
            <a:endParaRPr/>
          </a:p>
        </p:txBody>
      </p:sp>
      <p:sp>
        <p:nvSpPr>
          <p:cNvPr id="583" name="Google Shape;583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84" name="Google Shape;584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7396" y="1354983"/>
            <a:ext cx="1685925" cy="8001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4"/>
          <p:cNvSpPr txBox="1">
            <a:spLocks noGrp="1"/>
          </p:cNvSpPr>
          <p:nvPr>
            <p:ph type="body" idx="1"/>
          </p:nvPr>
        </p:nvSpPr>
        <p:spPr>
          <a:xfrm>
            <a:off x="390550" y="2413576"/>
            <a:ext cx="8428200" cy="12732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Porém a equação apresenta descontinuidade na sua segunda derivada, dessa forma a equação usada na versão melhorada (improved) é:</a:t>
            </a:r>
            <a:endParaRPr/>
          </a:p>
        </p:txBody>
      </p:sp>
      <p:pic>
        <p:nvPicPr>
          <p:cNvPr id="586" name="Google Shape;58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400" y="3852301"/>
            <a:ext cx="3228975" cy="762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2" name="Google Shape;59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Fade Function</a:t>
            </a:r>
            <a:endParaRPr/>
          </a:p>
        </p:txBody>
      </p:sp>
      <p:sp>
        <p:nvSpPr>
          <p:cNvPr id="593" name="Google Shape;59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594" name="Google Shape;59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200" cy="425386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5"/>
          <p:cNvSpPr txBox="1"/>
          <p:nvPr/>
        </p:nvSpPr>
        <p:spPr>
          <a:xfrm>
            <a:off x="5413525" y="5401275"/>
            <a:ext cx="300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http://fataho.com/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Ruídos em 1D</a:t>
            </a:r>
            <a:endParaRPr/>
          </a:p>
        </p:txBody>
      </p:sp>
      <p:sp>
        <p:nvSpPr>
          <p:cNvPr id="312" name="Google Shape;312;p29"/>
          <p:cNvSpPr txBox="1">
            <a:spLocks noGrp="1"/>
          </p:cNvSpPr>
          <p:nvPr>
            <p:ph type="body" idx="1"/>
          </p:nvPr>
        </p:nvSpPr>
        <p:spPr>
          <a:xfrm>
            <a:off x="390550" y="1551875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Totalmente aleatório:</a:t>
            </a:r>
            <a:endParaRPr/>
          </a:p>
        </p:txBody>
      </p:sp>
      <p:sp>
        <p:nvSpPr>
          <p:cNvPr id="313" name="Google Shape;313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t="10128"/>
          <a:stretch/>
        </p:blipFill>
        <p:spPr>
          <a:xfrm>
            <a:off x="3856850" y="1013825"/>
            <a:ext cx="3648075" cy="1900325"/>
          </a:xfrm>
          <a:prstGeom prst="rect">
            <a:avLst/>
          </a:prstGeom>
          <a:noFill/>
          <a:ln>
            <a:noFill/>
          </a:ln>
        </p:spPr>
      </p:pic>
      <p:sp>
        <p:nvSpPr>
          <p:cNvPr id="315" name="Google Shape;315;p29"/>
          <p:cNvSpPr txBox="1"/>
          <p:nvPr/>
        </p:nvSpPr>
        <p:spPr>
          <a:xfrm>
            <a:off x="524925" y="5347550"/>
            <a:ext cx="7873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https://pt.khanacademy.org/computing/computer-programming/programming-natural-simulations/programming-noise/a/perlin-noise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  <p:sp>
        <p:nvSpPr>
          <p:cNvPr id="316" name="Google Shape;316;p29"/>
          <p:cNvSpPr txBox="1">
            <a:spLocks noGrp="1"/>
          </p:cNvSpPr>
          <p:nvPr>
            <p:ph type="body" idx="1"/>
          </p:nvPr>
        </p:nvSpPr>
        <p:spPr>
          <a:xfrm>
            <a:off x="390550" y="3857438"/>
            <a:ext cx="33225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suavemente aleatório:</a:t>
            </a:r>
            <a:endParaRPr/>
          </a:p>
        </p:txBody>
      </p:sp>
      <p:pic>
        <p:nvPicPr>
          <p:cNvPr id="317" name="Google Shape;317;p29"/>
          <p:cNvPicPr preferRelativeResize="0"/>
          <p:nvPr/>
        </p:nvPicPr>
        <p:blipFill rotWithShape="1">
          <a:blip r:embed="rId5">
            <a:alphaModFix/>
          </a:blip>
          <a:srcRect t="18354"/>
          <a:stretch/>
        </p:blipFill>
        <p:spPr>
          <a:xfrm>
            <a:off x="3865450" y="3454675"/>
            <a:ext cx="3648075" cy="1726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2" name="Google Shape;752;p71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53" name="Google Shape;753;p71"/>
          <p:cNvSpPr txBox="1">
            <a:spLocks noGrp="1"/>
          </p:cNvSpPr>
          <p:nvPr>
            <p:ph type="body" idx="2"/>
          </p:nvPr>
        </p:nvSpPr>
        <p:spPr>
          <a:xfrm>
            <a:off x="1567655" y="2857501"/>
            <a:ext cx="6119700" cy="104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Luciano Pereira Soares</a:t>
            </a:r>
            <a:endParaRPr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/>
              <a:t>&lt;lpsoares@insper.edu.br&gt;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Perlin Noise</a:t>
            </a:r>
            <a:endParaRPr/>
          </a:p>
        </p:txBody>
      </p:sp>
      <p:sp>
        <p:nvSpPr>
          <p:cNvPr id="324" name="Google Shape;324;p30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7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Gera padrões mais orgânicos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Se perceber uma certa suavidade interna</a:t>
            </a:r>
            <a:endParaRPr/>
          </a:p>
        </p:txBody>
      </p:sp>
      <p:sp>
        <p:nvSpPr>
          <p:cNvPr id="325" name="Google Shape;32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pic>
        <p:nvPicPr>
          <p:cNvPr id="326" name="Google Shape;326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80288" y="1965250"/>
            <a:ext cx="2943526" cy="2943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27" name="Google Shape;327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20188" y="1965250"/>
            <a:ext cx="2943526" cy="2943526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p30"/>
          <p:cNvSpPr txBox="1"/>
          <p:nvPr/>
        </p:nvSpPr>
        <p:spPr>
          <a:xfrm>
            <a:off x="2992000" y="5401275"/>
            <a:ext cx="54192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/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https://sighack.com/post/getting-creative-with-perlin-noise-fields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 que é o Perlin Noise</a:t>
            </a:r>
            <a:endParaRPr/>
          </a:p>
        </p:txBody>
      </p:sp>
      <p:sp>
        <p:nvSpPr>
          <p:cNvPr id="335" name="Google Shape;335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sp>
        <p:nvSpPr>
          <p:cNvPr id="336" name="Google Shape;336;p31"/>
          <p:cNvSpPr txBox="1">
            <a:spLocks noGrp="1"/>
          </p:cNvSpPr>
          <p:nvPr>
            <p:ph type="body" idx="1"/>
          </p:nvPr>
        </p:nvSpPr>
        <p:spPr>
          <a:xfrm>
            <a:off x="457200" y="1333500"/>
            <a:ext cx="5144100" cy="3771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/>
              <a:t>Geração aleatória de valores </a:t>
            </a:r>
            <a:endParaRPr/>
          </a:p>
          <a:p>
            <a:pPr marL="457200" lvl="0" indent="-355600" algn="l" rtl="0">
              <a:spcBef>
                <a:spcPts val="40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Função n-dimensional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Completa aleatoriedade</a:t>
            </a:r>
            <a:endParaRPr/>
          </a:p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/>
              <a:t>Coerência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37" name="Google Shape;337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7025" y="1333492"/>
            <a:ext cx="3394499" cy="339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44" name="Google Shape;344;p32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7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Podemos gerar uma lista de valores aleatórios e armazenar numa matriz e usar como as alturas de uma malha.</a:t>
            </a:r>
            <a:endParaRPr/>
          </a:p>
        </p:txBody>
      </p:sp>
      <p:sp>
        <p:nvSpPr>
          <p:cNvPr id="345" name="Google Shape;34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346" name="Google Shape;34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11841" y="1813253"/>
            <a:ext cx="3247859" cy="250130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3275" y="1749362"/>
            <a:ext cx="2738074" cy="2675325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2"/>
          <p:cNvSpPr txBox="1"/>
          <p:nvPr/>
        </p:nvSpPr>
        <p:spPr>
          <a:xfrm>
            <a:off x="474900" y="4730775"/>
            <a:ext cx="70923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</a:rPr>
              <a:t>Porém essa abordagem não parece muito natural (orgânica) fora o custo de armazenar todos os valores, que pode ficar bem grande.</a:t>
            </a:r>
            <a:endParaRPr sz="1900"/>
          </a:p>
        </p:txBody>
      </p:sp>
      <p:sp>
        <p:nvSpPr>
          <p:cNvPr id="349" name="Google Shape;349;p32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5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sp>
        <p:nvSpPr>
          <p:cNvPr id="356" name="Google Shape;356;p33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9033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Por exemplo no horizonte dessa imagem, vemos que as alturas da montanha não mudam de forma totalmente aleatória.</a:t>
            </a:r>
            <a:endParaRPr/>
          </a:p>
        </p:txBody>
      </p:sp>
      <p:sp>
        <p:nvSpPr>
          <p:cNvPr id="357" name="Google Shape;357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358" name="Google Shape;358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8525" y="1742275"/>
            <a:ext cx="6301501" cy="3270975"/>
          </a:xfrm>
          <a:prstGeom prst="rect">
            <a:avLst/>
          </a:prstGeom>
          <a:noFill/>
          <a:ln>
            <a:noFill/>
          </a:ln>
        </p:spPr>
      </p:pic>
      <p:sp>
        <p:nvSpPr>
          <p:cNvPr id="359" name="Google Shape;359;p33"/>
          <p:cNvSpPr txBox="1"/>
          <p:nvPr/>
        </p:nvSpPr>
        <p:spPr>
          <a:xfrm>
            <a:off x="2801725" y="5401275"/>
            <a:ext cx="55833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00">
                <a:solidFill>
                  <a:schemeClr val="dk1"/>
                </a:solidFill>
              </a:rPr>
              <a:t>fonte: </a:t>
            </a:r>
            <a:r>
              <a:rPr lang="pt-BR" sz="900" u="sng">
                <a:solidFill>
                  <a:schemeClr val="hlink"/>
                </a:solidFill>
                <a:hlinkClick r:id="rId4"/>
              </a:rPr>
              <a:t>https://www.youtube.com/watch?v=H6FhG9VKhJg</a:t>
            </a:r>
            <a:r>
              <a:rPr lang="pt-BR" sz="900">
                <a:solidFill>
                  <a:schemeClr val="dk1"/>
                </a:solidFill>
              </a:rPr>
              <a:t> </a:t>
            </a:r>
            <a:endParaRPr sz="9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4" name="Google Shape;36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475" y="3586722"/>
            <a:ext cx="2230899" cy="125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4278" y="1130998"/>
            <a:ext cx="3385846" cy="1690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0025" y="1449650"/>
            <a:ext cx="2316500" cy="133042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34"/>
          <p:cNvSpPr txBox="1"/>
          <p:nvPr/>
        </p:nvSpPr>
        <p:spPr>
          <a:xfrm>
            <a:off x="260025" y="1127864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rugosidades</a:t>
            </a:r>
            <a:endParaRPr/>
          </a:p>
        </p:txBody>
      </p:sp>
      <p:sp>
        <p:nvSpPr>
          <p:cNvPr id="368" name="Google Shape;368;p34"/>
          <p:cNvSpPr txBox="1"/>
          <p:nvPr/>
        </p:nvSpPr>
        <p:spPr>
          <a:xfrm>
            <a:off x="260025" y="3259217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nuvens</a:t>
            </a:r>
            <a:endParaRPr/>
          </a:p>
        </p:txBody>
      </p:sp>
      <p:sp>
        <p:nvSpPr>
          <p:cNvPr id="369" name="Google Shape;369;p34"/>
          <p:cNvSpPr txBox="1"/>
          <p:nvPr/>
        </p:nvSpPr>
        <p:spPr>
          <a:xfrm>
            <a:off x="7579725" y="77968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terrenos</a:t>
            </a:r>
            <a:endParaRPr/>
          </a:p>
        </p:txBody>
      </p:sp>
      <p:pic>
        <p:nvPicPr>
          <p:cNvPr id="370" name="Google Shape;370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73975" y="3617322"/>
            <a:ext cx="2999349" cy="169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34"/>
          <p:cNvSpPr txBox="1"/>
          <p:nvPr/>
        </p:nvSpPr>
        <p:spPr>
          <a:xfrm>
            <a:off x="5179375" y="3266216"/>
            <a:ext cx="1370400" cy="49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caustics</a:t>
            </a:r>
            <a:endParaRPr/>
          </a:p>
        </p:txBody>
      </p:sp>
      <p:sp>
        <p:nvSpPr>
          <p:cNvPr id="372" name="Google Shape;372;p34"/>
          <p:cNvSpPr txBox="1"/>
          <p:nvPr/>
        </p:nvSpPr>
        <p:spPr>
          <a:xfrm>
            <a:off x="72275" y="4896361"/>
            <a:ext cx="24651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7"/>
              </a:rPr>
              <a:t>https://www.youtube.com/watch?v=n6eaQqKb4y0</a:t>
            </a:r>
            <a:endParaRPr sz="800"/>
          </a:p>
        </p:txBody>
      </p:sp>
      <p:pic>
        <p:nvPicPr>
          <p:cNvPr id="373" name="Google Shape;37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2537375" y="3695130"/>
            <a:ext cx="1590275" cy="1590275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p34"/>
          <p:cNvSpPr txBox="1"/>
          <p:nvPr/>
        </p:nvSpPr>
        <p:spPr>
          <a:xfrm>
            <a:off x="2441729" y="5398667"/>
            <a:ext cx="2129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https://github.com/BrutPitt/PerlinNoise4D</a:t>
            </a:r>
            <a:endParaRPr sz="800"/>
          </a:p>
        </p:txBody>
      </p:sp>
      <p:sp>
        <p:nvSpPr>
          <p:cNvPr id="375" name="Google Shape;375;p34"/>
          <p:cNvSpPr txBox="1"/>
          <p:nvPr/>
        </p:nvSpPr>
        <p:spPr>
          <a:xfrm>
            <a:off x="5097775" y="5398100"/>
            <a:ext cx="37044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accent5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https://www.tvpaint.com/forum/viewtopic.php?t=11197</a:t>
            </a:r>
            <a:endParaRPr sz="800">
              <a:solidFill>
                <a:schemeClr val="dk1"/>
              </a:solidFill>
            </a:endParaRPr>
          </a:p>
        </p:txBody>
      </p:sp>
      <p:sp>
        <p:nvSpPr>
          <p:cNvPr id="376" name="Google Shape;376;p34"/>
          <p:cNvSpPr txBox="1"/>
          <p:nvPr/>
        </p:nvSpPr>
        <p:spPr>
          <a:xfrm>
            <a:off x="5638250" y="2774624"/>
            <a:ext cx="32379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1"/>
              </a:rPr>
              <a:t>Fig. 2. Seven layers of stacked Perlin noise patterns (left) and the...</a:t>
            </a:r>
            <a:endParaRPr sz="800"/>
          </a:p>
        </p:txBody>
      </p:sp>
      <p:pic>
        <p:nvPicPr>
          <p:cNvPr id="377" name="Google Shape;377;p34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200613" y="1703264"/>
            <a:ext cx="1911485" cy="93662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p34"/>
          <p:cNvSpPr txBox="1"/>
          <p:nvPr/>
        </p:nvSpPr>
        <p:spPr>
          <a:xfrm>
            <a:off x="4432163" y="2624187"/>
            <a:ext cx="9315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3"/>
              </a:rPr>
              <a:t>FurryBall 4.8</a:t>
            </a:r>
            <a:endParaRPr sz="800"/>
          </a:p>
        </p:txBody>
      </p:sp>
      <p:sp>
        <p:nvSpPr>
          <p:cNvPr id="379" name="Google Shape;379;p34"/>
          <p:cNvSpPr txBox="1"/>
          <p:nvPr/>
        </p:nvSpPr>
        <p:spPr>
          <a:xfrm>
            <a:off x="111550" y="2861542"/>
            <a:ext cx="3000000" cy="31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800" u="sng">
                <a:solidFill>
                  <a:schemeClr val="hlink"/>
                </a:solidFill>
                <a:hlinkClick r:id="rId14"/>
              </a:rPr>
              <a:t>CMSC 425: Lecture 14 Procedural Generation: Perlin Noise</a:t>
            </a:r>
            <a:endParaRPr sz="800"/>
          </a:p>
        </p:txBody>
      </p:sp>
      <p:sp>
        <p:nvSpPr>
          <p:cNvPr id="380" name="Google Shape;380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Exemplos usando Perlin Noise</a:t>
            </a:r>
            <a:endParaRPr/>
          </a:p>
        </p:txBody>
      </p:sp>
      <p:sp>
        <p:nvSpPr>
          <p:cNvPr id="381" name="Google Shape;381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Artigo do Perlin Noise (Improved)</a:t>
            </a:r>
            <a:endParaRPr/>
          </a:p>
        </p:txBody>
      </p:sp>
      <p:sp>
        <p:nvSpPr>
          <p:cNvPr id="388" name="Google Shape;388;p35"/>
          <p:cNvSpPr txBox="1">
            <a:spLocks noGrp="1"/>
          </p:cNvSpPr>
          <p:nvPr>
            <p:ph type="body" idx="1"/>
          </p:nvPr>
        </p:nvSpPr>
        <p:spPr>
          <a:xfrm>
            <a:off x="390550" y="740575"/>
            <a:ext cx="5822400" cy="621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85000"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65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https://mrl.cs.nyu.edu/~perlin/paper445.pdf</a:t>
            </a:r>
            <a:r>
              <a:rPr lang="pt-BR" sz="2650">
                <a:latin typeface="Arial"/>
                <a:ea typeface="Arial"/>
                <a:cs typeface="Arial"/>
                <a:sym typeface="Arial"/>
              </a:rPr>
              <a:t> </a:t>
            </a:r>
            <a:endParaRPr/>
          </a:p>
        </p:txBody>
      </p:sp>
      <p:sp>
        <p:nvSpPr>
          <p:cNvPr id="389" name="Google Shape;389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390" name="Google Shape;390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9699" y="1307017"/>
            <a:ext cx="3413452" cy="419799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91" name="Google Shape;391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16150" y="1307025"/>
            <a:ext cx="3466502" cy="4197975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1409</Words>
  <Application>Microsoft Macintosh PowerPoint</Application>
  <PresentationFormat>On-screen Show (16:10)</PresentationFormat>
  <Paragraphs>201</Paragraphs>
  <Slides>30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5" baseType="lpstr">
      <vt:lpstr>Arial</vt:lpstr>
      <vt:lpstr>Consolas</vt:lpstr>
      <vt:lpstr>Georgia</vt:lpstr>
      <vt:lpstr>Verdana</vt:lpstr>
      <vt:lpstr>Personalizar design</vt:lpstr>
      <vt:lpstr>PowerPoint Presentation</vt:lpstr>
      <vt:lpstr>Ruídos</vt:lpstr>
      <vt:lpstr>Ruídos em 1D</vt:lpstr>
      <vt:lpstr>Perlin Noise</vt:lpstr>
      <vt:lpstr>O que é o Perlin Noise</vt:lpstr>
      <vt:lpstr>Terrenos</vt:lpstr>
      <vt:lpstr>Terrenos</vt:lpstr>
      <vt:lpstr>Exemplos usando Perlin Noise</vt:lpstr>
      <vt:lpstr>Artigo do Perlin Noise (Improved)</vt:lpstr>
      <vt:lpstr>Código do Perlin Noise (Improved)</vt:lpstr>
      <vt:lpstr>Função Parametrizada</vt:lpstr>
      <vt:lpstr>Perlin Noise em 2D</vt:lpstr>
      <vt:lpstr>Combinando padrões (Turbulência)</vt:lpstr>
      <vt:lpstr>Explicações da Implementação do Perlin Noise</vt:lpstr>
      <vt:lpstr>Grid para resultado final</vt:lpstr>
      <vt:lpstr>Grid dos valores aleatórios</vt:lpstr>
      <vt:lpstr>Grid dos valores aleatórios</vt:lpstr>
      <vt:lpstr>Número de grids</vt:lpstr>
      <vt:lpstr>Calculando um valor no grid</vt:lpstr>
      <vt:lpstr>Vetores Gradiente 2D</vt:lpstr>
      <vt:lpstr>Vetores Gradiente 3D</vt:lpstr>
      <vt:lpstr>Vetor Distância</vt:lpstr>
      <vt:lpstr>Vetor Distância</vt:lpstr>
      <vt:lpstr>Produtos Escalares dos 4 cantos</vt:lpstr>
      <vt:lpstr>Interpolação Bilinear</vt:lpstr>
      <vt:lpstr>Interpolação Trilinear</vt:lpstr>
      <vt:lpstr>Problemas de Interpolação</vt:lpstr>
      <vt:lpstr>Problemas de Interpolação</vt:lpstr>
      <vt:lpstr>Fade Function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</cp:revision>
  <dcterms:modified xsi:type="dcterms:W3CDTF">2023-05-06T22:12:23Z</dcterms:modified>
</cp:coreProperties>
</file>